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Oswald Medium"/>
      <p:regular r:id="rId40"/>
      <p:bold r:id="rId41"/>
    </p:embeddedFont>
    <p:embeddedFont>
      <p:font typeface="Roboto Medium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Oswald SemiBold"/>
      <p:regular r:id="rId50"/>
      <p:bold r:id="rId51"/>
    </p:embeddedFon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8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450D71-0AED-4D1D-881F-176B0AE2EBE6}">
  <a:tblStyle styleId="{C2450D71-0AED-4D1D-881F-176B0AE2EBE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C7F65CF-A171-41C4-B417-EA2E5B55743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87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Medium-regular.fntdata"/><Relationship Id="rId42" Type="http://schemas.openxmlformats.org/officeDocument/2006/relationships/font" Target="fonts/RobotoMedium-regular.fntdata"/><Relationship Id="rId41" Type="http://schemas.openxmlformats.org/officeDocument/2006/relationships/font" Target="fonts/OswaldMedium-bold.fntdata"/><Relationship Id="rId44" Type="http://schemas.openxmlformats.org/officeDocument/2006/relationships/font" Target="fonts/RobotoMedium-italic.fntdata"/><Relationship Id="rId43" Type="http://schemas.openxmlformats.org/officeDocument/2006/relationships/font" Target="fonts/RobotoMedium-bold.fntdata"/><Relationship Id="rId46" Type="http://schemas.openxmlformats.org/officeDocument/2006/relationships/font" Target="fonts/Roboto-regular.fntdata"/><Relationship Id="rId45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swaldSemiBold-bold.fntdata"/><Relationship Id="rId50" Type="http://schemas.openxmlformats.org/officeDocument/2006/relationships/font" Target="fonts/OswaldSemiBold-regular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e9e16645f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1ae9e16645f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a7d6525d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a7d6525d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a7d6525d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a7d6525d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a7d6525d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a7d6525d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a7f705b7d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a7f705b7d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a7d6525d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a7d6525d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a7f705b7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a7f705b7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a7d6525d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a7d6525d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a7d6525d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a7d6525d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a5f1d6c3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a5f1d6c3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a7d6525d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a7d6525d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b4e8d20f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b4e8d20f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5b386747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5b386747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b4e8d20f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b4e8d20f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a7d6525d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a7d6525d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25b386747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25b386747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b4e8d20f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b4e8d20f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b4e8d20f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b4e8d20f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b4e8d20f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b4e8d20f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a5f1d6c3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4a5f1d6c3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2a79f14a03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2a79f14a03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9bda232ed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9bda232ed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9ebd6ed1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29ebd6ed1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a7d6525d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4a7d6525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b86dfdbe02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b86dfdbe02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bda232e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bda232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a79f14a0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a79f14a0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9e11718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9e11718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a7d6525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a7d6525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a7d6525d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a7d6525d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a5f1d6c3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a5f1d6c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trada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46613" y="1928536"/>
            <a:ext cx="3107979" cy="103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33391" y="4160952"/>
            <a:ext cx="1878410" cy="61980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sz="3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48585"/>
              </a:buClr>
              <a:buSzPts val="1800"/>
              <a:buNone/>
              <a:defRPr i="1" sz="1800">
                <a:solidFill>
                  <a:srgbClr val="648585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6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64" name="Google Shape;64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6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628650" y="1369220"/>
            <a:ext cx="78867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7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72" name="Google Shape;72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7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1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8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81" name="Google Shape;81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8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9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90" name="Google Shape;90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9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0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101" name="Google Shape;101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0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2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109" name="Google Shape;109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22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/>
          <p:nvPr>
            <p:ph idx="2" type="pic"/>
          </p:nvPr>
        </p:nvSpPr>
        <p:spPr>
          <a:xfrm>
            <a:off x="3887391" y="740570"/>
            <a:ext cx="4629300" cy="34062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629841" y="1543050"/>
            <a:ext cx="29490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3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118" name="Google Shape;118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23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 rot="5400000">
            <a:off x="3121200" y="-1123330"/>
            <a:ext cx="29016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4"/>
          <p:cNvGrpSpPr/>
          <p:nvPr/>
        </p:nvGrpSpPr>
        <p:grpSpPr>
          <a:xfrm>
            <a:off x="0" y="4287449"/>
            <a:ext cx="8969690" cy="704541"/>
            <a:chOff x="0" y="5716598"/>
            <a:chExt cx="11959586" cy="939388"/>
          </a:xfrm>
        </p:grpSpPr>
        <p:pic>
          <p:nvPicPr>
            <p:cNvPr id="126" name="Google Shape;126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5716598"/>
              <a:ext cx="11034644" cy="93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4"/>
            <p:cNvSpPr/>
            <p:nvPr/>
          </p:nvSpPr>
          <p:spPr>
            <a:xfrm>
              <a:off x="11020286" y="5716598"/>
              <a:ext cx="939300" cy="93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24"/>
          <p:cNvSpPr txBox="1"/>
          <p:nvPr>
            <p:ph type="title"/>
          </p:nvPr>
        </p:nvSpPr>
        <p:spPr>
          <a:xfrm rot="5400000">
            <a:off x="5522700" y="1294894"/>
            <a:ext cx="40137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 rot="5400000">
            <a:off x="1522125" y="-619706"/>
            <a:ext cx="40137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178076" y="4503357"/>
            <a:ext cx="4260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de la presentación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20"/>
            <a:ext cx="78867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178076" y="4509776"/>
            <a:ext cx="455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396078" y="4503357"/>
            <a:ext cx="46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Problemática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102150" y="1294300"/>
            <a:ext cx="89397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Los objetivos son los siguientes: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839100" y="1950500"/>
            <a:ext cx="716100" cy="705900"/>
          </a:xfrm>
          <a:prstGeom prst="ellipse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1" sz="2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1676150" y="2051000"/>
            <a:ext cx="72861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Maximizar la suma de la población que vive a 500 metros alrededor de los supermercados.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839100" y="3091250"/>
            <a:ext cx="716100" cy="705900"/>
          </a:xfrm>
          <a:prstGeom prst="ellipse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b="1" sz="2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1676150" y="3191750"/>
            <a:ext cx="72861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Maximizar la suma de distancias entre los supermercados escogidos.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2. Metodología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20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Definición de operadores de cruzamiento y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mutación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1514800" y="1133550"/>
            <a:ext cx="30660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Crossover One Point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1565225" y="1597500"/>
            <a:ext cx="2975100" cy="1328100"/>
          </a:xfrm>
          <a:prstGeom prst="rect">
            <a:avLst/>
          </a:prstGeom>
          <a:ln cap="flat" cmpd="sng" w="28575">
            <a:solidFill>
              <a:srgbClr val="04235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30"/>
              <a:buFont typeface="Oswald"/>
              <a:buChar char="●"/>
            </a:pPr>
            <a:r>
              <a:rPr lang="es" sz="15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Se elige un punto aleatoriamente a lo largo del cromosoma y se intercambia el material genético más allá de ese punto entre dos progenitores-</a:t>
            </a:r>
            <a:endParaRPr sz="15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4823900" y="1133550"/>
            <a:ext cx="30660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Crossover Uniform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4874325" y="1597500"/>
            <a:ext cx="2975100" cy="1328100"/>
          </a:xfrm>
          <a:prstGeom prst="rect">
            <a:avLst/>
          </a:prstGeom>
          <a:ln cap="flat" cmpd="sng" w="28575">
            <a:solidFill>
              <a:srgbClr val="04235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30"/>
              <a:buFont typeface="Oswald"/>
              <a:buChar char="●"/>
            </a:pPr>
            <a:r>
              <a:rPr lang="es" sz="15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Cada alelo se elige aleatoriamente de los 2 progenitores con una probabilidad del 50%. </a:t>
            </a:r>
            <a:endParaRPr sz="15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1514800" y="3071050"/>
            <a:ext cx="30660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Mutation Flip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1565225" y="3535000"/>
            <a:ext cx="2975100" cy="1328100"/>
          </a:xfrm>
          <a:prstGeom prst="rect">
            <a:avLst/>
          </a:prstGeom>
          <a:ln cap="flat" cmpd="sng" w="28575">
            <a:solidFill>
              <a:srgbClr val="04235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Se elige un alelo del cromosoma  y cambia su valor aleatoriamente en un rango específico.  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4823900" y="3071050"/>
            <a:ext cx="30660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Mutation Multiflip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4874325" y="3535000"/>
            <a:ext cx="2975100" cy="1328100"/>
          </a:xfrm>
          <a:prstGeom prst="rect">
            <a:avLst/>
          </a:prstGeom>
          <a:ln cap="flat" cmpd="sng" w="28575">
            <a:solidFill>
              <a:srgbClr val="04235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Se elige hasta un 50% de alelos como máximo y cambia sus valores aleatoriamente en un rango específico.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>
            <p:ph type="title"/>
          </p:nvPr>
        </p:nvSpPr>
        <p:spPr>
          <a:xfrm>
            <a:off x="0" y="262525"/>
            <a:ext cx="8520600" cy="13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Manipulación de coordenadas de base de datos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DF generado “Distances” con unidades en Km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36" name="Google Shape;236;p37"/>
          <p:cNvGraphicFramePr/>
          <p:nvPr/>
        </p:nvGraphicFramePr>
        <p:xfrm>
          <a:off x="4789425" y="210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{C2450D71-0AED-4D1D-881F-176B0AE2EBE6}</a:tableStyleId>
              </a:tblPr>
              <a:tblGrid>
                <a:gridCol w="839725"/>
                <a:gridCol w="839725"/>
                <a:gridCol w="839725"/>
                <a:gridCol w="839725"/>
                <a:gridCol w="839725"/>
              </a:tblGrid>
              <a:tr h="49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pic>
        <p:nvPicPr>
          <p:cNvPr id="237" name="Google Shape;237;p37"/>
          <p:cNvPicPr preferRelativeResize="0"/>
          <p:nvPr/>
        </p:nvPicPr>
        <p:blipFill rotWithShape="1">
          <a:blip r:embed="rId4">
            <a:alphaModFix/>
          </a:blip>
          <a:srcRect b="20127" l="0" r="11024" t="0"/>
          <a:stretch/>
        </p:blipFill>
        <p:spPr>
          <a:xfrm>
            <a:off x="163075" y="2102525"/>
            <a:ext cx="4408925" cy="227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445025"/>
            <a:ext cx="8520600" cy="13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Definición del </a:t>
            </a:r>
            <a:r>
              <a:rPr b="1" i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cromosoma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Método código base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44" name="Google Shape;244;p38"/>
          <p:cNvGraphicFramePr/>
          <p:nvPr/>
        </p:nvGraphicFramePr>
        <p:xfrm>
          <a:off x="311688" y="204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{9C7F65CF-A171-41C4-B417-EA2E5B55743B}</a:tableStyleId>
              </a:tblPr>
              <a:tblGrid>
                <a:gridCol w="461600"/>
                <a:gridCol w="461600"/>
                <a:gridCol w="461600"/>
                <a:gridCol w="461600"/>
                <a:gridCol w="461600"/>
                <a:gridCol w="461600"/>
                <a:gridCol w="461600"/>
                <a:gridCol w="461600"/>
                <a:gridCol w="461600"/>
                <a:gridCol w="461600"/>
                <a:gridCol w="461600"/>
                <a:gridCol w="461600"/>
                <a:gridCol w="461600"/>
                <a:gridCol w="461600"/>
                <a:gridCol w="461600"/>
                <a:gridCol w="461600"/>
                <a:gridCol w="461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5" name="Google Shape;245;p38"/>
          <p:cNvSpPr/>
          <p:nvPr/>
        </p:nvSpPr>
        <p:spPr>
          <a:xfrm rot="5400000">
            <a:off x="3934550" y="-1181125"/>
            <a:ext cx="601500" cy="784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 txBox="1"/>
          <p:nvPr/>
        </p:nvSpPr>
        <p:spPr>
          <a:xfrm>
            <a:off x="2974700" y="3043175"/>
            <a:ext cx="252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60 elementos, colocando 0 y 1 en 10 casillas</a:t>
            </a:r>
            <a:endParaRPr/>
          </a:p>
        </p:txBody>
      </p:sp>
      <p:sp>
        <p:nvSpPr>
          <p:cNvPr id="247" name="Google Shape;247;p38"/>
          <p:cNvSpPr txBox="1"/>
          <p:nvPr/>
        </p:nvSpPr>
        <p:spPr>
          <a:xfrm>
            <a:off x="311700" y="1768575"/>
            <a:ext cx="46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</a:t>
            </a:r>
            <a:r>
              <a:rPr lang="es" sz="600"/>
              <a:t>POS 0                        </a:t>
            </a:r>
            <a:endParaRPr sz="600"/>
          </a:p>
        </p:txBody>
      </p:sp>
      <p:sp>
        <p:nvSpPr>
          <p:cNvPr id="248" name="Google Shape;248;p38"/>
          <p:cNvSpPr txBox="1"/>
          <p:nvPr/>
        </p:nvSpPr>
        <p:spPr>
          <a:xfrm>
            <a:off x="773300" y="1768575"/>
            <a:ext cx="46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1                       </a:t>
            </a:r>
            <a:endParaRPr sz="600"/>
          </a:p>
        </p:txBody>
      </p:sp>
      <p:sp>
        <p:nvSpPr>
          <p:cNvPr id="249" name="Google Shape;249;p38"/>
          <p:cNvSpPr txBox="1"/>
          <p:nvPr/>
        </p:nvSpPr>
        <p:spPr>
          <a:xfrm>
            <a:off x="1234900" y="1768575"/>
            <a:ext cx="46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2                       </a:t>
            </a:r>
            <a:endParaRPr sz="600"/>
          </a:p>
        </p:txBody>
      </p:sp>
      <p:sp>
        <p:nvSpPr>
          <p:cNvPr id="250" name="Google Shape;250;p38"/>
          <p:cNvSpPr txBox="1"/>
          <p:nvPr/>
        </p:nvSpPr>
        <p:spPr>
          <a:xfrm>
            <a:off x="1696500" y="1768575"/>
            <a:ext cx="46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3                       </a:t>
            </a:r>
            <a:endParaRPr sz="600"/>
          </a:p>
        </p:txBody>
      </p:sp>
      <p:sp>
        <p:nvSpPr>
          <p:cNvPr id="251" name="Google Shape;251;p38"/>
          <p:cNvSpPr txBox="1"/>
          <p:nvPr/>
        </p:nvSpPr>
        <p:spPr>
          <a:xfrm>
            <a:off x="7665375" y="1768575"/>
            <a:ext cx="49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59                       </a:t>
            </a:r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445025"/>
            <a:ext cx="8520600" cy="13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Definición del </a:t>
            </a:r>
            <a:r>
              <a:rPr b="1" i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cromosoma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Método código custom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Google Shape;258;p39"/>
          <p:cNvSpPr/>
          <p:nvPr/>
        </p:nvSpPr>
        <p:spPr>
          <a:xfrm rot="5400000">
            <a:off x="3934550" y="-1181125"/>
            <a:ext cx="601500" cy="784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9"/>
          <p:cNvSpPr txBox="1"/>
          <p:nvPr/>
        </p:nvSpPr>
        <p:spPr>
          <a:xfrm>
            <a:off x="2974700" y="3043175"/>
            <a:ext cx="252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 elementos los cuales pueden tomar valores diferentes del 0 al 59 los que apuntan a una locación </a:t>
            </a:r>
            <a:endParaRPr/>
          </a:p>
        </p:txBody>
      </p:sp>
      <p:sp>
        <p:nvSpPr>
          <p:cNvPr id="260" name="Google Shape;260;p39"/>
          <p:cNvSpPr txBox="1"/>
          <p:nvPr/>
        </p:nvSpPr>
        <p:spPr>
          <a:xfrm>
            <a:off x="311700" y="1768575"/>
            <a:ext cx="7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0                        </a:t>
            </a:r>
            <a:endParaRPr sz="600"/>
          </a:p>
        </p:txBody>
      </p:sp>
      <p:graphicFrame>
        <p:nvGraphicFramePr>
          <p:cNvPr id="261" name="Google Shape;261;p39"/>
          <p:cNvGraphicFramePr/>
          <p:nvPr/>
        </p:nvGraphicFramePr>
        <p:xfrm>
          <a:off x="311750" y="204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{9C7F65CF-A171-41C4-B417-EA2E5B55743B}</a:tableStyleId>
              </a:tblPr>
              <a:tblGrid>
                <a:gridCol w="784700"/>
                <a:gridCol w="784700"/>
                <a:gridCol w="784700"/>
                <a:gridCol w="784700"/>
                <a:gridCol w="784700"/>
                <a:gridCol w="784700"/>
                <a:gridCol w="784700"/>
                <a:gridCol w="784700"/>
                <a:gridCol w="784700"/>
                <a:gridCol w="784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2" name="Google Shape;262;p39"/>
          <p:cNvSpPr txBox="1"/>
          <p:nvPr/>
        </p:nvSpPr>
        <p:spPr>
          <a:xfrm>
            <a:off x="1096450" y="1768575"/>
            <a:ext cx="7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1                        </a:t>
            </a:r>
            <a:endParaRPr sz="600"/>
          </a:p>
        </p:txBody>
      </p:sp>
      <p:sp>
        <p:nvSpPr>
          <p:cNvPr id="263" name="Google Shape;263;p39"/>
          <p:cNvSpPr txBox="1"/>
          <p:nvPr/>
        </p:nvSpPr>
        <p:spPr>
          <a:xfrm>
            <a:off x="1881250" y="1753375"/>
            <a:ext cx="7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2                        </a:t>
            </a:r>
            <a:endParaRPr sz="600"/>
          </a:p>
        </p:txBody>
      </p:sp>
      <p:sp>
        <p:nvSpPr>
          <p:cNvPr id="264" name="Google Shape;264;p39"/>
          <p:cNvSpPr txBox="1"/>
          <p:nvPr/>
        </p:nvSpPr>
        <p:spPr>
          <a:xfrm>
            <a:off x="2665850" y="1753375"/>
            <a:ext cx="7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3                        </a:t>
            </a:r>
            <a:endParaRPr sz="600"/>
          </a:p>
        </p:txBody>
      </p:sp>
      <p:sp>
        <p:nvSpPr>
          <p:cNvPr id="265" name="Google Shape;265;p39"/>
          <p:cNvSpPr txBox="1"/>
          <p:nvPr/>
        </p:nvSpPr>
        <p:spPr>
          <a:xfrm>
            <a:off x="3450600" y="1753375"/>
            <a:ext cx="7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4                        </a:t>
            </a:r>
            <a:endParaRPr sz="600"/>
          </a:p>
        </p:txBody>
      </p:sp>
      <p:sp>
        <p:nvSpPr>
          <p:cNvPr id="266" name="Google Shape;266;p39"/>
          <p:cNvSpPr txBox="1"/>
          <p:nvPr/>
        </p:nvSpPr>
        <p:spPr>
          <a:xfrm>
            <a:off x="4235400" y="1738175"/>
            <a:ext cx="7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5                        </a:t>
            </a:r>
            <a:endParaRPr sz="600"/>
          </a:p>
        </p:txBody>
      </p:sp>
      <p:sp>
        <p:nvSpPr>
          <p:cNvPr id="267" name="Google Shape;267;p39"/>
          <p:cNvSpPr txBox="1"/>
          <p:nvPr/>
        </p:nvSpPr>
        <p:spPr>
          <a:xfrm>
            <a:off x="5019950" y="1776175"/>
            <a:ext cx="7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6                        </a:t>
            </a:r>
            <a:endParaRPr sz="600"/>
          </a:p>
        </p:txBody>
      </p:sp>
      <p:sp>
        <p:nvSpPr>
          <p:cNvPr id="268" name="Google Shape;268;p39"/>
          <p:cNvSpPr txBox="1"/>
          <p:nvPr/>
        </p:nvSpPr>
        <p:spPr>
          <a:xfrm>
            <a:off x="5804700" y="1776175"/>
            <a:ext cx="7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7                        </a:t>
            </a:r>
            <a:endParaRPr sz="600"/>
          </a:p>
        </p:txBody>
      </p:sp>
      <p:sp>
        <p:nvSpPr>
          <p:cNvPr id="269" name="Google Shape;269;p39"/>
          <p:cNvSpPr txBox="1"/>
          <p:nvPr/>
        </p:nvSpPr>
        <p:spPr>
          <a:xfrm>
            <a:off x="6589500" y="1760975"/>
            <a:ext cx="7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8                        </a:t>
            </a:r>
            <a:endParaRPr sz="600"/>
          </a:p>
        </p:txBody>
      </p:sp>
      <p:sp>
        <p:nvSpPr>
          <p:cNvPr id="270" name="Google Shape;270;p39"/>
          <p:cNvSpPr txBox="1"/>
          <p:nvPr/>
        </p:nvSpPr>
        <p:spPr>
          <a:xfrm>
            <a:off x="7373950" y="1753375"/>
            <a:ext cx="7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 POS 9                        </a:t>
            </a:r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Definición del </a:t>
            </a:r>
            <a:r>
              <a:rPr b="1" i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fitness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2970000" y="1294300"/>
            <a:ext cx="60720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El fitness consiste en obtener el producto entre la suma normalizada de poblaciones de las locaciones seleccionadas y la suma de distancias entre las mismas.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40"/>
          <p:cNvSpPr/>
          <p:nvPr/>
        </p:nvSpPr>
        <p:spPr>
          <a:xfrm>
            <a:off x="435675" y="1496650"/>
            <a:ext cx="2319600" cy="7620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Algoritmo mono-objetivo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79" name="Google Shape;279;p40"/>
          <p:cNvSpPr txBox="1"/>
          <p:nvPr>
            <p:ph idx="1" type="body"/>
          </p:nvPr>
        </p:nvSpPr>
        <p:spPr>
          <a:xfrm>
            <a:off x="2970000" y="3241875"/>
            <a:ext cx="60720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El fitness consiste en un array de dos valores. Como primer valor estará la suma de distancias y como segundo valor la suma normalizada de la población de las locaciones.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435675" y="3444225"/>
            <a:ext cx="2319600" cy="7620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Algoritmo multiobjetivo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753" y="1957400"/>
            <a:ext cx="957050" cy="8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1304" y="1957400"/>
            <a:ext cx="790796" cy="8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/>
          <p:nvPr/>
        </p:nvSpPr>
        <p:spPr>
          <a:xfrm>
            <a:off x="6143800" y="2196450"/>
            <a:ext cx="397500" cy="373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. Experimentación y resultados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Set de Experimentación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93325" y="1232625"/>
            <a:ext cx="81183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1F497D"/>
                </a:solidFill>
                <a:latin typeface="Oswald"/>
                <a:ea typeface="Oswald"/>
                <a:cs typeface="Oswald"/>
                <a:sym typeface="Oswald"/>
              </a:rPr>
              <a:t>Se evaluó 20 experimentos</a:t>
            </a:r>
            <a:endParaRPr sz="160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385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30"/>
              <a:buFont typeface="Oswald"/>
              <a:buChar char="●"/>
            </a:pPr>
            <a:r>
              <a:rPr lang="es" sz="1600">
                <a:solidFill>
                  <a:srgbClr val="1F497D"/>
                </a:solidFill>
                <a:latin typeface="Oswald"/>
                <a:ea typeface="Oswald"/>
                <a:cs typeface="Oswald"/>
                <a:sym typeface="Oswald"/>
              </a:rPr>
              <a:t>Número de elementos por cada individuo: 10 (números del 0 al 59 que no se repitan)</a:t>
            </a:r>
            <a:endParaRPr sz="160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385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30"/>
              <a:buFont typeface="Oswald"/>
              <a:buChar char="●"/>
            </a:pPr>
            <a:r>
              <a:rPr lang="es" sz="1600">
                <a:solidFill>
                  <a:srgbClr val="1F497D"/>
                </a:solidFill>
                <a:latin typeface="Oswald"/>
                <a:ea typeface="Oswald"/>
                <a:cs typeface="Oswald"/>
                <a:sym typeface="Oswald"/>
              </a:rPr>
              <a:t>Número de individuos de la población: 300</a:t>
            </a:r>
            <a:endParaRPr sz="160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385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30"/>
              <a:buFont typeface="Oswald"/>
              <a:buChar char="●"/>
            </a:pPr>
            <a:r>
              <a:rPr lang="es" sz="1600">
                <a:solidFill>
                  <a:srgbClr val="1F497D"/>
                </a:solidFill>
                <a:latin typeface="Oswald"/>
                <a:ea typeface="Oswald"/>
                <a:cs typeface="Oswald"/>
                <a:sym typeface="Oswald"/>
              </a:rPr>
              <a:t>Número de generaciones: 50</a:t>
            </a:r>
            <a:endParaRPr sz="160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385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30"/>
              <a:buFont typeface="Oswald"/>
              <a:buChar char="●"/>
            </a:pPr>
            <a:r>
              <a:rPr lang="es" sz="1600">
                <a:solidFill>
                  <a:srgbClr val="1F497D"/>
                </a:solidFill>
                <a:latin typeface="Oswald"/>
                <a:ea typeface="Oswald"/>
                <a:cs typeface="Oswald"/>
                <a:sym typeface="Oswald"/>
              </a:rPr>
              <a:t>Número de corridas: 3</a:t>
            </a:r>
            <a:endParaRPr sz="160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385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30"/>
              <a:buFont typeface="Oswald"/>
              <a:buChar char="●"/>
            </a:pPr>
            <a:r>
              <a:rPr lang="es" sz="1600">
                <a:solidFill>
                  <a:srgbClr val="1F497D"/>
                </a:solidFill>
                <a:latin typeface="Oswald"/>
                <a:ea typeface="Oswald"/>
                <a:cs typeface="Oswald"/>
                <a:sym typeface="Oswald"/>
              </a:rPr>
              <a:t>Operador de selección de Padres: Roulette (aplica para el algoritmo Mono-objetivo)</a:t>
            </a:r>
            <a:endParaRPr sz="160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1F497D"/>
                </a:solidFill>
                <a:latin typeface="Oswald"/>
                <a:ea typeface="Oswald"/>
                <a:cs typeface="Oswald"/>
                <a:sym typeface="Oswald"/>
              </a:rPr>
              <a:t>Combinaciones</a:t>
            </a:r>
            <a:endParaRPr sz="160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Char char="❖"/>
            </a:pPr>
            <a:r>
              <a:rPr lang="es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Tasa de mutación</a:t>
            </a:r>
            <a:r>
              <a:rPr lang="es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b="1" lang="es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=</a:t>
            </a:r>
            <a:r>
              <a:rPr lang="es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[0.15,0.25,0.5,0.75,1]</a:t>
            </a:r>
            <a:endParaRPr sz="16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Char char="❖"/>
            </a:pPr>
            <a:r>
              <a:rPr lang="es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Operadores de cruzamiento </a:t>
            </a:r>
            <a:r>
              <a:rPr b="1" lang="es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=</a:t>
            </a:r>
            <a:r>
              <a:rPr lang="es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['onepoint','uniform']</a:t>
            </a:r>
            <a:endParaRPr sz="16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swald"/>
              <a:buChar char="❖"/>
            </a:pPr>
            <a:r>
              <a:rPr lang="es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Operadores de mutación </a:t>
            </a:r>
            <a:r>
              <a:rPr b="1" lang="es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=</a:t>
            </a:r>
            <a:r>
              <a:rPr lang="es" sz="16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['flip','multiflip']</a:t>
            </a:r>
            <a:endParaRPr sz="1600">
              <a:solidFill>
                <a:srgbClr val="1F497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Resultados algoritmo mono-objetivo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3" name="Google Shape;303;p43"/>
          <p:cNvSpPr/>
          <p:nvPr/>
        </p:nvSpPr>
        <p:spPr>
          <a:xfrm>
            <a:off x="506250" y="1153725"/>
            <a:ext cx="18759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Tasa de mutación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2382150" y="1153725"/>
            <a:ext cx="786600" cy="514500"/>
          </a:xfrm>
          <a:prstGeom prst="rect">
            <a:avLst/>
          </a:prstGeom>
          <a:ln cap="flat" cmpd="sng" w="9525">
            <a:solidFill>
              <a:srgbClr val="0423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0.</a:t>
            </a: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15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5" name="Google Shape;305;p43"/>
          <p:cNvSpPr/>
          <p:nvPr/>
        </p:nvSpPr>
        <p:spPr>
          <a:xfrm>
            <a:off x="3279700" y="1153725"/>
            <a:ext cx="11700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Crossover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4449700" y="1153725"/>
            <a:ext cx="1522800" cy="514500"/>
          </a:xfrm>
          <a:prstGeom prst="rect">
            <a:avLst/>
          </a:prstGeom>
          <a:ln cap="flat" cmpd="sng" w="9525">
            <a:solidFill>
              <a:srgbClr val="0423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Onepoint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7" name="Google Shape;307;p43"/>
          <p:cNvSpPr/>
          <p:nvPr/>
        </p:nvSpPr>
        <p:spPr>
          <a:xfrm>
            <a:off x="6103575" y="1153725"/>
            <a:ext cx="11094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Mutación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08" name="Google Shape;308;p43"/>
          <p:cNvSpPr txBox="1"/>
          <p:nvPr>
            <p:ph idx="1" type="body"/>
          </p:nvPr>
        </p:nvSpPr>
        <p:spPr>
          <a:xfrm>
            <a:off x="7212975" y="1153725"/>
            <a:ext cx="1522800" cy="514500"/>
          </a:xfrm>
          <a:prstGeom prst="rect">
            <a:avLst/>
          </a:prstGeom>
          <a:ln cap="flat" cmpd="sng" w="9525">
            <a:solidFill>
              <a:srgbClr val="0423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Flip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9" name="Google Shape;309;p43"/>
          <p:cNvSpPr/>
          <p:nvPr/>
        </p:nvSpPr>
        <p:spPr>
          <a:xfrm>
            <a:off x="506250" y="1763875"/>
            <a:ext cx="82296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Tabla de resultados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10" name="Google Shape;310;p43"/>
          <p:cNvSpPr/>
          <p:nvPr/>
        </p:nvSpPr>
        <p:spPr>
          <a:xfrm>
            <a:off x="506250" y="3933350"/>
            <a:ext cx="82296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Conclusión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11" name="Google Shape;311;p43"/>
          <p:cNvSpPr txBox="1"/>
          <p:nvPr>
            <p:ph idx="1" type="body"/>
          </p:nvPr>
        </p:nvSpPr>
        <p:spPr>
          <a:xfrm>
            <a:off x="506250" y="2278375"/>
            <a:ext cx="8229600" cy="1427100"/>
          </a:xfrm>
          <a:prstGeom prst="rect">
            <a:avLst/>
          </a:prstGeom>
          <a:ln cap="flat" cmpd="sng" w="9525">
            <a:solidFill>
              <a:srgbClr val="0423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506400" y="4447850"/>
            <a:ext cx="8229600" cy="610200"/>
          </a:xfrm>
          <a:prstGeom prst="rect">
            <a:avLst/>
          </a:prstGeom>
          <a:ln cap="flat" cmpd="sng" w="9525">
            <a:solidFill>
              <a:srgbClr val="0423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Las ubicaciones óptimas son los puntos: 2, 11, 14, 15, 28, 29, 39, 50, 57, 60 y un fitness de 92.58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570375" y="2322225"/>
            <a:ext cx="30000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Se obtuvo la siguiente tabla con 20 resultados: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475" y="2374025"/>
            <a:ext cx="3509625" cy="12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88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IA PUCP - Diplomatura de Desarrollo de Aplicaciones de Inteligencia Artificial</a:t>
            </a:r>
            <a:endParaRPr sz="1688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t/>
            </a:r>
            <a:endParaRPr sz="2466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73100" y="2156550"/>
            <a:ext cx="4507500" cy="20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16">
              <a:solidFill>
                <a:srgbClr val="04235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666666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 sz="2800">
              <a:solidFill>
                <a:srgbClr val="666666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666666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Profesor: Edwin Villanueva</a:t>
            </a:r>
            <a:endParaRPr>
              <a:solidFill>
                <a:srgbClr val="666666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          Soledad Espezua</a:t>
            </a:r>
            <a:endParaRPr>
              <a:solidFill>
                <a:srgbClr val="666666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311700" y="1916825"/>
            <a:ext cx="76461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82">
                <a:solidFill>
                  <a:srgbClr val="042354"/>
                </a:solidFill>
                <a:latin typeface="Oswald Medium"/>
                <a:ea typeface="Oswald Medium"/>
                <a:cs typeface="Oswald Medium"/>
                <a:sym typeface="Oswald Medium"/>
              </a:rPr>
              <a:t>Trabajo final curso Optimización con Computación Evolutiva</a:t>
            </a:r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7465700" y="3461025"/>
            <a:ext cx="937200" cy="11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5907500" y="2266050"/>
            <a:ext cx="1628400" cy="137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709" y="3707076"/>
            <a:ext cx="1019325" cy="10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3250" y="2752325"/>
            <a:ext cx="886250" cy="8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Resultados algoritmo mono-objetivo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025" y="1170100"/>
            <a:ext cx="532207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Resultados algoritmo mono-objetivo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475" y="1088650"/>
            <a:ext cx="616467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>
            <p:ph type="title"/>
          </p:nvPr>
        </p:nvSpPr>
        <p:spPr>
          <a:xfrm>
            <a:off x="1751475" y="1017725"/>
            <a:ext cx="8520600" cy="361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Fitness por modelo en optimización mono-objetivo</a:t>
            </a:r>
            <a:endParaRPr b="1" i="1"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Resultados algoritmo mono-objetivo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1" cy="296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Resultados algoritmo multiobjetivo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3" name="Google Shape;343;p47"/>
          <p:cNvSpPr/>
          <p:nvPr/>
        </p:nvSpPr>
        <p:spPr>
          <a:xfrm>
            <a:off x="506250" y="1153725"/>
            <a:ext cx="18759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Tasa</a:t>
            </a: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de mutación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2382150" y="1153725"/>
            <a:ext cx="786600" cy="514500"/>
          </a:xfrm>
          <a:prstGeom prst="rect">
            <a:avLst/>
          </a:prstGeom>
          <a:ln cap="flat" cmpd="sng" w="9525">
            <a:solidFill>
              <a:srgbClr val="0423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0.75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47"/>
          <p:cNvSpPr/>
          <p:nvPr/>
        </p:nvSpPr>
        <p:spPr>
          <a:xfrm>
            <a:off x="3279700" y="1153725"/>
            <a:ext cx="11700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Crossover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46" name="Google Shape;346;p47"/>
          <p:cNvSpPr txBox="1"/>
          <p:nvPr>
            <p:ph idx="1" type="body"/>
          </p:nvPr>
        </p:nvSpPr>
        <p:spPr>
          <a:xfrm>
            <a:off x="4449700" y="1153725"/>
            <a:ext cx="1522800" cy="514500"/>
          </a:xfrm>
          <a:prstGeom prst="rect">
            <a:avLst/>
          </a:prstGeom>
          <a:ln cap="flat" cmpd="sng" w="9525">
            <a:solidFill>
              <a:srgbClr val="0423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Onepoint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47"/>
          <p:cNvSpPr/>
          <p:nvPr/>
        </p:nvSpPr>
        <p:spPr>
          <a:xfrm>
            <a:off x="6103575" y="1153725"/>
            <a:ext cx="11094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Mutación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7212975" y="1153725"/>
            <a:ext cx="1522800" cy="514500"/>
          </a:xfrm>
          <a:prstGeom prst="rect">
            <a:avLst/>
          </a:prstGeom>
          <a:ln cap="flat" cmpd="sng" w="9525">
            <a:solidFill>
              <a:srgbClr val="0423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Multiflip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47"/>
          <p:cNvSpPr/>
          <p:nvPr/>
        </p:nvSpPr>
        <p:spPr>
          <a:xfrm>
            <a:off x="506250" y="1763875"/>
            <a:ext cx="82296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Tabla de resultados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50" name="Google Shape;350;p47"/>
          <p:cNvSpPr/>
          <p:nvPr/>
        </p:nvSpPr>
        <p:spPr>
          <a:xfrm>
            <a:off x="506250" y="3933350"/>
            <a:ext cx="8229600" cy="514500"/>
          </a:xfrm>
          <a:prstGeom prst="rect">
            <a:avLst/>
          </a:prstGeom>
          <a:solidFill>
            <a:srgbClr val="042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Conclusión</a:t>
            </a:r>
            <a:endParaRPr>
              <a:solidFill>
                <a:schemeClr val="lt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51" name="Google Shape;351;p47"/>
          <p:cNvSpPr txBox="1"/>
          <p:nvPr>
            <p:ph idx="1" type="body"/>
          </p:nvPr>
        </p:nvSpPr>
        <p:spPr>
          <a:xfrm>
            <a:off x="506250" y="2278375"/>
            <a:ext cx="8229600" cy="1427100"/>
          </a:xfrm>
          <a:prstGeom prst="rect">
            <a:avLst/>
          </a:prstGeom>
          <a:ln cap="flat" cmpd="sng" w="9525">
            <a:solidFill>
              <a:srgbClr val="0423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506400" y="4447850"/>
            <a:ext cx="8229600" cy="610200"/>
          </a:xfrm>
          <a:prstGeom prst="rect">
            <a:avLst/>
          </a:prstGeom>
          <a:ln cap="flat" cmpd="sng" w="9525">
            <a:solidFill>
              <a:srgbClr val="0423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Se alcanzaron resultados máximos de: Suma normalizada de población = 0.22250195 y Suma de distancias (km) = 575.5784</a:t>
            </a:r>
            <a:endParaRPr sz="13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7"/>
          <p:cNvSpPr txBox="1"/>
          <p:nvPr/>
        </p:nvSpPr>
        <p:spPr>
          <a:xfrm>
            <a:off x="570375" y="2322225"/>
            <a:ext cx="30000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Se obtuvo la siguiente tabla con 20 resultados: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494175" y="4675725"/>
            <a:ext cx="7380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3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Los puntos óptimos son: </a:t>
            </a:r>
            <a:r>
              <a:rPr lang="es" sz="13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11, 14, 15, 28, 29, 38, 45, 50, 56 y 60.</a:t>
            </a:r>
            <a:endParaRPr sz="13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150" y="2650105"/>
            <a:ext cx="5010999" cy="1043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Resultados algoritmo multiobjetivo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48"/>
          <p:cNvPicPr preferRelativeResize="0"/>
          <p:nvPr/>
        </p:nvPicPr>
        <p:blipFill rotWithShape="1">
          <a:blip r:embed="rId4">
            <a:alphaModFix/>
          </a:blip>
          <a:srcRect b="2569" l="26870" r="20526" t="23608"/>
          <a:stretch/>
        </p:blipFill>
        <p:spPr>
          <a:xfrm>
            <a:off x="1959850" y="1125325"/>
            <a:ext cx="4810127" cy="379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Resultados algoritmo multiobjetivo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300" y="1119225"/>
            <a:ext cx="614812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9"/>
          <p:cNvSpPr/>
          <p:nvPr/>
        </p:nvSpPr>
        <p:spPr>
          <a:xfrm>
            <a:off x="4982575" y="1827225"/>
            <a:ext cx="1415700" cy="2291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9"/>
          <p:cNvSpPr txBox="1"/>
          <p:nvPr/>
        </p:nvSpPr>
        <p:spPr>
          <a:xfrm>
            <a:off x="1629625" y="1017725"/>
            <a:ext cx="4524300" cy="43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Conjunto de soluciones multiobjetivo (fitness)</a:t>
            </a:r>
            <a:endParaRPr b="1"/>
          </a:p>
        </p:txBody>
      </p:sp>
      <p:sp>
        <p:nvSpPr>
          <p:cNvPr id="374" name="Google Shape;374;p49"/>
          <p:cNvSpPr txBox="1"/>
          <p:nvPr/>
        </p:nvSpPr>
        <p:spPr>
          <a:xfrm>
            <a:off x="3493125" y="4816425"/>
            <a:ext cx="4524300" cy="37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Suma de población</a:t>
            </a:r>
            <a:endParaRPr b="1" sz="1000"/>
          </a:p>
        </p:txBody>
      </p:sp>
      <p:sp>
        <p:nvSpPr>
          <p:cNvPr id="375" name="Google Shape;375;p49"/>
          <p:cNvSpPr txBox="1"/>
          <p:nvPr/>
        </p:nvSpPr>
        <p:spPr>
          <a:xfrm rot="-5400000">
            <a:off x="346550" y="2508100"/>
            <a:ext cx="2550600" cy="37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Suma de distancias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Resultados algoritmo multiobjetivo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100" y="1180300"/>
            <a:ext cx="612355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155" y="135175"/>
            <a:ext cx="163219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1"/>
          <p:cNvSpPr txBox="1"/>
          <p:nvPr>
            <p:ph type="title"/>
          </p:nvPr>
        </p:nvSpPr>
        <p:spPr>
          <a:xfrm>
            <a:off x="337050" y="135175"/>
            <a:ext cx="553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Resultados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575" y="1450725"/>
            <a:ext cx="4886575" cy="3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1"/>
          <p:cNvSpPr txBox="1"/>
          <p:nvPr/>
        </p:nvSpPr>
        <p:spPr>
          <a:xfrm>
            <a:off x="161625" y="781150"/>
            <a:ext cx="8520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Ploteamos las posibles soluciones del Pareto resultante del algoritmo Multiobjetivo y también la solución con mejor fitness del algoritmo Monoobjetivo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155" y="135175"/>
            <a:ext cx="163219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2"/>
          <p:cNvSpPr txBox="1"/>
          <p:nvPr>
            <p:ph type="title"/>
          </p:nvPr>
        </p:nvSpPr>
        <p:spPr>
          <a:xfrm>
            <a:off x="337050" y="135175"/>
            <a:ext cx="553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Resultados</a:t>
            </a:r>
            <a:endParaRPr b="1" i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7" name="Google Shape;397;p52"/>
          <p:cNvSpPr txBox="1"/>
          <p:nvPr/>
        </p:nvSpPr>
        <p:spPr>
          <a:xfrm>
            <a:off x="161625" y="781150"/>
            <a:ext cx="8520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Ploteamos las posibles soluciones del Pareto resultante con mejor fitness del algoritmo Multiobjetivo y el mismo experimento del algoritmo Monoobjetivo</a:t>
            </a:r>
            <a:endParaRPr/>
          </a:p>
        </p:txBody>
      </p:sp>
      <p:pic>
        <p:nvPicPr>
          <p:cNvPr id="398" name="Google Shape;39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325" y="1578625"/>
            <a:ext cx="4358997" cy="33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4.</a:t>
            </a: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 Conclusiones y recomendaciones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82">
                <a:solidFill>
                  <a:srgbClr val="042354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Integrantes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218100" y="1319463"/>
            <a:ext cx="5503800" cy="28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Char char="●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Pedro Añanca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Char char="●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Diego De Lama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Char char="●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Julio Díaz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Char char="●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Erika Tello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Conclusiones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1" name="Google Shape;411;p54"/>
          <p:cNvSpPr txBox="1"/>
          <p:nvPr>
            <p:ph idx="1" type="body"/>
          </p:nvPr>
        </p:nvSpPr>
        <p:spPr>
          <a:xfrm>
            <a:off x="218100" y="1319481"/>
            <a:ext cx="83655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swald"/>
              <a:buChar char="●"/>
            </a:pPr>
            <a:r>
              <a:rPr lang="es" sz="1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 pudo optimizar la localización de supermercados utilizando un enfoque de algoritmos genéticos mono objetivo y multi objetivo pudiendo manipular sus hiper-parámetros.</a:t>
            </a:r>
            <a:endParaRPr sz="1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swald"/>
              <a:buChar char="●"/>
            </a:pPr>
            <a:r>
              <a:rPr lang="es" sz="1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 lo obtenido podemos identificar que el resultado converge en menos de la generación 50 limitando el nivel exploratorio del algoritmo mono objetivo.</a:t>
            </a:r>
            <a:endParaRPr sz="1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swald"/>
              <a:buChar char="●"/>
            </a:pPr>
            <a:r>
              <a:rPr lang="es" sz="1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 definición del fitness planteado para el algoritmo monoobjetivo hace que el tamaño normalizado de la población castigue al tamaño de distancias como resultado de la productoria de ambos.</a:t>
            </a:r>
            <a:endParaRPr sz="1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swald"/>
              <a:buChar char="●"/>
            </a:pPr>
            <a:r>
              <a:rPr lang="es" sz="1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Es cierto que la forma de obtener el fitness dio resultados positivos pero este puede ser definido de otra manera más óptima con la cual se pueden tener mejores resultados.</a:t>
            </a:r>
            <a:endParaRPr sz="1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swald"/>
              <a:buChar char="●"/>
            </a:pPr>
            <a:r>
              <a:rPr lang="es" sz="1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El algoritmo multiobjetivo presenta un mejor performance que el algoritmo mono-objetivo dado que su frontera de soluciones domina la solucion monoobjetivo.</a:t>
            </a:r>
            <a:endParaRPr sz="19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Sugerencias de trabajos futuros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8" name="Google Shape;418;p55"/>
          <p:cNvSpPr txBox="1"/>
          <p:nvPr>
            <p:ph idx="1" type="body"/>
          </p:nvPr>
        </p:nvSpPr>
        <p:spPr>
          <a:xfrm>
            <a:off x="0" y="1319475"/>
            <a:ext cx="89850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 sugiere mejorar el algoritmo de iniciación de la población para evitar que los individuos tengan todos sus elementos comunes.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Para trabajos futuros, para el algoritmo multiobjetivo, se plantea hallar otros métodos para obtener las soluciones con resultados máximos (para cada objetivo).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 puede mejorar el enfoque empleando una selección de padres por torneo, en lugar de por ruleta; lo cual sería un método de selección más elitista, probablemente se cuente con mejores descendientes.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Probar con distintas poblaciones para visualizar el efecto e impacto a lo largo del tiempo de los operadores de mutación, crossover y obtener hiper parámetros más generalizables.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Probar con otros operadores de cruzamiento y mutación podría mejorar el resultado del algoritmo monoobjetivo y buscar acercar su resultado a la frontera de pareto del multiobjetivo.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 podría retar el algoritmo aplicado con otros algoritmos de maximización.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 podría buscar otro tipo de operador entre las distancias y la población en vez de la multiplicación.</a:t>
            </a:r>
            <a:endParaRPr sz="18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354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ctrTitle"/>
          </p:nvPr>
        </p:nvSpPr>
        <p:spPr>
          <a:xfrm>
            <a:off x="311700" y="1545450"/>
            <a:ext cx="8520600" cy="17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¡GRACIAS!</a:t>
            </a:r>
            <a:endParaRPr sz="44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2354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ctrTitle"/>
          </p:nvPr>
        </p:nvSpPr>
        <p:spPr>
          <a:xfrm>
            <a:off x="311700" y="1627675"/>
            <a:ext cx="8520600" cy="24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Uso de computación evolutiva para hallar </a:t>
            </a:r>
            <a:r>
              <a:rPr lang="es" sz="4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ubicaciones</a:t>
            </a:r>
            <a:r>
              <a:rPr lang="es" sz="4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 óptimas de una cadena de supermercados</a:t>
            </a:r>
            <a:endParaRPr sz="44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60" name="Google Shape;160;p28"/>
          <p:cNvSpPr txBox="1"/>
          <p:nvPr>
            <p:ph idx="1" type="subTitle"/>
          </p:nvPr>
        </p:nvSpPr>
        <p:spPr>
          <a:xfrm>
            <a:off x="311700" y="1308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Tema: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161625" y="1521475"/>
            <a:ext cx="8520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AutoNum type="arabicPeriod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Problema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AutoNum type="arabicPeriod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Metodología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AutoNum type="arabicPeriod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Experimentación y resultados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02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30"/>
              <a:buFont typeface="Oswald"/>
              <a:buAutoNum type="arabicPeriod"/>
            </a:pPr>
            <a:r>
              <a:rPr lang="es" sz="223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Conclusiones</a:t>
            </a:r>
            <a:endParaRPr sz="223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5132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Oswald"/>
              <a:buAutoNum type="arabicPeriod"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roblemática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Problemática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102150" y="1294300"/>
            <a:ext cx="89397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Se requiere optimizar las  ubicaciones de 10 supermercados. 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Para lo cual, se proporciona un mapa con las 60 posibles ubicaciones de supermercados.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800" y="2071475"/>
            <a:ext cx="5631800" cy="288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Problemática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102150" y="1294300"/>
            <a:ext cx="89397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También se proporciona una tabla con las coordenadas de las 60 ubicaciones y la población estimada a 500 metros a la redonda.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397" y="1990173"/>
            <a:ext cx="4869628" cy="3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208450"/>
            <a:ext cx="2171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Problemática</a:t>
            </a:r>
            <a:endParaRPr b="1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102150" y="1294300"/>
            <a:ext cx="89397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Ploteamos las localizaciones en un gráfico de esferas por su latitud y longitud</a:t>
            </a: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. 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210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30"/>
              <a:buFont typeface="Oswald"/>
              <a:buChar char="●"/>
            </a:pP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Cada esfera representa el tamaño de la población en un </a:t>
            </a: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diámetro</a:t>
            </a:r>
            <a:r>
              <a:rPr lang="es" sz="1629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 de 500 m alrededor de la localización</a:t>
            </a:r>
            <a:endParaRPr sz="1629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45375"/>
            <a:ext cx="4740175" cy="29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725" y="2104800"/>
            <a:ext cx="3764449" cy="299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PUCP">
      <a:dk1>
        <a:srgbClr val="191919"/>
      </a:dk1>
      <a:lt1>
        <a:srgbClr val="FFFFFF"/>
      </a:lt1>
      <a:dk2>
        <a:srgbClr val="042354"/>
      </a:dk2>
      <a:lt2>
        <a:srgbClr val="E7EDED"/>
      </a:lt2>
      <a:accent1>
        <a:srgbClr val="2841DD"/>
      </a:accent1>
      <a:accent2>
        <a:srgbClr val="FF9929"/>
      </a:accent2>
      <a:accent3>
        <a:srgbClr val="7F32C8"/>
      </a:accent3>
      <a:accent4>
        <a:srgbClr val="F0AE19"/>
      </a:accent4>
      <a:accent5>
        <a:srgbClr val="0A7BC2"/>
      </a:accent5>
      <a:accent6>
        <a:srgbClr val="16C78E"/>
      </a:accent6>
      <a:hlink>
        <a:srgbClr val="004EA8"/>
      </a:hlink>
      <a:folHlink>
        <a:srgbClr val="C30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